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88163" cy="100203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2" autoAdjust="0"/>
    <p:restoredTop sz="94660"/>
  </p:normalViewPr>
  <p:slideViewPr>
    <p:cSldViewPr snapToGrid="0">
      <p:cViewPr varScale="1">
        <p:scale>
          <a:sx n="74" d="100"/>
          <a:sy n="74" d="100"/>
        </p:scale>
        <p:origin x="96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79FE4F0-DD2E-42C1-8442-30135EDBB0CC}" type="datetimeFigureOut">
              <a:rPr lang="fr-FR" smtClean="0"/>
              <a:t>19/12/2025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0A7318-D80C-49C5-93B6-B25E00D112AA}" type="slidenum">
              <a:rPr lang="fr-FR" smtClean="0"/>
              <a:t>‹N°›</a:t>
            </a:fld>
            <a:endParaRPr lang="fr-FR"/>
          </a:p>
        </p:txBody>
      </p:sp>
    </p:spTree>
    <p:extLst>
      <p:ext uri="{BB962C8B-B14F-4D97-AF65-F5344CB8AC3E}">
        <p14:creationId xmlns:p14="http://schemas.microsoft.com/office/powerpoint/2010/main" val="3782252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79FE4F0-DD2E-42C1-8442-30135EDBB0CC}" type="datetimeFigureOut">
              <a:rPr lang="fr-FR" smtClean="0"/>
              <a:t>19/12/2025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0A7318-D80C-49C5-93B6-B25E00D112AA}" type="slidenum">
              <a:rPr lang="fr-FR" smtClean="0"/>
              <a:t>‹N°›</a:t>
            </a:fld>
            <a:endParaRPr lang="fr-FR"/>
          </a:p>
        </p:txBody>
      </p:sp>
    </p:spTree>
    <p:extLst>
      <p:ext uri="{BB962C8B-B14F-4D97-AF65-F5344CB8AC3E}">
        <p14:creationId xmlns:p14="http://schemas.microsoft.com/office/powerpoint/2010/main" val="4247796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79FE4F0-DD2E-42C1-8442-30135EDBB0CC}" type="datetimeFigureOut">
              <a:rPr lang="fr-FR" smtClean="0"/>
              <a:t>19/12/2025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0A7318-D80C-49C5-93B6-B25E00D112AA}" type="slidenum">
              <a:rPr lang="fr-FR" smtClean="0"/>
              <a:t>‹N°›</a:t>
            </a:fld>
            <a:endParaRPr lang="fr-FR"/>
          </a:p>
        </p:txBody>
      </p:sp>
    </p:spTree>
    <p:extLst>
      <p:ext uri="{BB962C8B-B14F-4D97-AF65-F5344CB8AC3E}">
        <p14:creationId xmlns:p14="http://schemas.microsoft.com/office/powerpoint/2010/main" val="3855809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79FE4F0-DD2E-42C1-8442-30135EDBB0CC}" type="datetimeFigureOut">
              <a:rPr lang="fr-FR" smtClean="0"/>
              <a:t>19/12/2025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0A7318-D80C-49C5-93B6-B25E00D112AA}" type="slidenum">
              <a:rPr lang="fr-FR" smtClean="0"/>
              <a:t>‹N°›</a:t>
            </a:fld>
            <a:endParaRPr lang="fr-FR"/>
          </a:p>
        </p:txBody>
      </p:sp>
    </p:spTree>
    <p:extLst>
      <p:ext uri="{BB962C8B-B14F-4D97-AF65-F5344CB8AC3E}">
        <p14:creationId xmlns:p14="http://schemas.microsoft.com/office/powerpoint/2010/main" val="2309137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79FE4F0-DD2E-42C1-8442-30135EDBB0CC}" type="datetimeFigureOut">
              <a:rPr lang="fr-FR" smtClean="0"/>
              <a:t>19/12/2025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0A7318-D80C-49C5-93B6-B25E00D112AA}" type="slidenum">
              <a:rPr lang="fr-FR" smtClean="0"/>
              <a:t>‹N°›</a:t>
            </a:fld>
            <a:endParaRPr lang="fr-FR"/>
          </a:p>
        </p:txBody>
      </p:sp>
    </p:spTree>
    <p:extLst>
      <p:ext uri="{BB962C8B-B14F-4D97-AF65-F5344CB8AC3E}">
        <p14:creationId xmlns:p14="http://schemas.microsoft.com/office/powerpoint/2010/main" val="411195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79FE4F0-DD2E-42C1-8442-30135EDBB0CC}" type="datetimeFigureOut">
              <a:rPr lang="fr-FR" smtClean="0"/>
              <a:t>19/12/2025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C0A7318-D80C-49C5-93B6-B25E00D112AA}" type="slidenum">
              <a:rPr lang="fr-FR" smtClean="0"/>
              <a:t>‹N°›</a:t>
            </a:fld>
            <a:endParaRPr lang="fr-FR"/>
          </a:p>
        </p:txBody>
      </p:sp>
    </p:spTree>
    <p:extLst>
      <p:ext uri="{BB962C8B-B14F-4D97-AF65-F5344CB8AC3E}">
        <p14:creationId xmlns:p14="http://schemas.microsoft.com/office/powerpoint/2010/main" val="103176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79FE4F0-DD2E-42C1-8442-30135EDBB0CC}" type="datetimeFigureOut">
              <a:rPr lang="fr-FR" smtClean="0"/>
              <a:t>19/12/2025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C0A7318-D80C-49C5-93B6-B25E00D112AA}" type="slidenum">
              <a:rPr lang="fr-FR" smtClean="0"/>
              <a:t>‹N°›</a:t>
            </a:fld>
            <a:endParaRPr lang="fr-FR"/>
          </a:p>
        </p:txBody>
      </p:sp>
    </p:spTree>
    <p:extLst>
      <p:ext uri="{BB962C8B-B14F-4D97-AF65-F5344CB8AC3E}">
        <p14:creationId xmlns:p14="http://schemas.microsoft.com/office/powerpoint/2010/main" val="2722122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79FE4F0-DD2E-42C1-8442-30135EDBB0CC}" type="datetimeFigureOut">
              <a:rPr lang="fr-FR" smtClean="0"/>
              <a:t>19/12/2025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C0A7318-D80C-49C5-93B6-B25E00D112AA}" type="slidenum">
              <a:rPr lang="fr-FR" smtClean="0"/>
              <a:t>‹N°›</a:t>
            </a:fld>
            <a:endParaRPr lang="fr-FR"/>
          </a:p>
        </p:txBody>
      </p:sp>
    </p:spTree>
    <p:extLst>
      <p:ext uri="{BB962C8B-B14F-4D97-AF65-F5344CB8AC3E}">
        <p14:creationId xmlns:p14="http://schemas.microsoft.com/office/powerpoint/2010/main" val="3022102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9FE4F0-DD2E-42C1-8442-30135EDBB0CC}" type="datetimeFigureOut">
              <a:rPr lang="fr-FR" smtClean="0"/>
              <a:t>19/12/2025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C0A7318-D80C-49C5-93B6-B25E00D112AA}" type="slidenum">
              <a:rPr lang="fr-FR" smtClean="0"/>
              <a:t>‹N°›</a:t>
            </a:fld>
            <a:endParaRPr lang="fr-FR"/>
          </a:p>
        </p:txBody>
      </p:sp>
    </p:spTree>
    <p:extLst>
      <p:ext uri="{BB962C8B-B14F-4D97-AF65-F5344CB8AC3E}">
        <p14:creationId xmlns:p14="http://schemas.microsoft.com/office/powerpoint/2010/main" val="2497744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79FE4F0-DD2E-42C1-8442-30135EDBB0CC}" type="datetimeFigureOut">
              <a:rPr lang="fr-FR" smtClean="0"/>
              <a:t>19/12/2025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C0A7318-D80C-49C5-93B6-B25E00D112AA}" type="slidenum">
              <a:rPr lang="fr-FR" smtClean="0"/>
              <a:t>‹N°›</a:t>
            </a:fld>
            <a:endParaRPr lang="fr-FR"/>
          </a:p>
        </p:txBody>
      </p:sp>
    </p:spTree>
    <p:extLst>
      <p:ext uri="{BB962C8B-B14F-4D97-AF65-F5344CB8AC3E}">
        <p14:creationId xmlns:p14="http://schemas.microsoft.com/office/powerpoint/2010/main" val="1472995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79FE4F0-DD2E-42C1-8442-30135EDBB0CC}" type="datetimeFigureOut">
              <a:rPr lang="fr-FR" smtClean="0"/>
              <a:t>19/12/2025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C0A7318-D80C-49C5-93B6-B25E00D112AA}" type="slidenum">
              <a:rPr lang="fr-FR" smtClean="0"/>
              <a:t>‹N°›</a:t>
            </a:fld>
            <a:endParaRPr lang="fr-FR"/>
          </a:p>
        </p:txBody>
      </p:sp>
    </p:spTree>
    <p:extLst>
      <p:ext uri="{BB962C8B-B14F-4D97-AF65-F5344CB8AC3E}">
        <p14:creationId xmlns:p14="http://schemas.microsoft.com/office/powerpoint/2010/main" val="1491825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9FE4F0-DD2E-42C1-8442-30135EDBB0CC}" type="datetimeFigureOut">
              <a:rPr lang="fr-FR" smtClean="0"/>
              <a:t>19/12/2025</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0A7318-D80C-49C5-93B6-B25E00D112AA}" type="slidenum">
              <a:rPr lang="fr-FR" smtClean="0"/>
              <a:t>‹N°›</a:t>
            </a:fld>
            <a:endParaRPr lang="fr-FR"/>
          </a:p>
        </p:txBody>
      </p:sp>
    </p:spTree>
    <p:extLst>
      <p:ext uri="{BB962C8B-B14F-4D97-AF65-F5344CB8AC3E}">
        <p14:creationId xmlns:p14="http://schemas.microsoft.com/office/powerpoint/2010/main" val="2001901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96151" y="192260"/>
            <a:ext cx="4591373" cy="1034512"/>
          </a:xfrm>
        </p:spPr>
        <p:txBody>
          <a:bodyPr>
            <a:normAutofit fontScale="90000"/>
          </a:bodyPr>
          <a:lstStyle/>
          <a:p>
            <a:pPr algn="ctr"/>
            <a:r>
              <a:rPr lang="fr-FR" sz="1650" dirty="0"/>
              <a:t>Club de Plongée d’Agay</a:t>
            </a:r>
            <a:br>
              <a:rPr lang="fr-FR" sz="1650" dirty="0"/>
            </a:br>
            <a:br>
              <a:rPr lang="fr-FR" sz="1650" dirty="0"/>
            </a:br>
            <a:r>
              <a:rPr lang="fr-FR" b="1" dirty="0"/>
              <a:t>FORFAIT ENCADRANT 2026</a:t>
            </a:r>
            <a:br>
              <a:rPr lang="fr-FR" dirty="0"/>
            </a:br>
            <a:r>
              <a:rPr lang="fr-FR" sz="1650" dirty="0"/>
              <a:t>MEMBRE ENCADRANT ou PILOTE </a:t>
            </a:r>
            <a:r>
              <a:rPr lang="fr-FR" sz="1300" dirty="0"/>
              <a:t>(avec </a:t>
            </a:r>
            <a:r>
              <a:rPr lang="fr-FR" sz="1300" dirty="0" err="1"/>
              <a:t>Rifap</a:t>
            </a:r>
            <a:r>
              <a:rPr lang="fr-FR" sz="1300" dirty="0"/>
              <a:t>)</a:t>
            </a:r>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val="1518158070"/>
              </p:ext>
            </p:extLst>
          </p:nvPr>
        </p:nvGraphicFramePr>
        <p:xfrm>
          <a:off x="196151" y="1226772"/>
          <a:ext cx="4629150" cy="1842555"/>
        </p:xfrm>
        <a:graphic>
          <a:graphicData uri="http://schemas.openxmlformats.org/drawingml/2006/table">
            <a:tbl>
              <a:tblPr firstRow="1" bandRow="1">
                <a:tableStyleId>{5C22544A-7EE6-4342-B048-85BDC9FD1C3A}</a:tableStyleId>
              </a:tblPr>
              <a:tblGrid>
                <a:gridCol w="2347994">
                  <a:extLst>
                    <a:ext uri="{9D8B030D-6E8A-4147-A177-3AD203B41FA5}">
                      <a16:colId xmlns:a16="http://schemas.microsoft.com/office/drawing/2014/main" val="20000"/>
                    </a:ext>
                  </a:extLst>
                </a:gridCol>
                <a:gridCol w="1127501">
                  <a:extLst>
                    <a:ext uri="{9D8B030D-6E8A-4147-A177-3AD203B41FA5}">
                      <a16:colId xmlns:a16="http://schemas.microsoft.com/office/drawing/2014/main" val="20001"/>
                    </a:ext>
                  </a:extLst>
                </a:gridCol>
                <a:gridCol w="1153655">
                  <a:extLst>
                    <a:ext uri="{9D8B030D-6E8A-4147-A177-3AD203B41FA5}">
                      <a16:colId xmlns:a16="http://schemas.microsoft.com/office/drawing/2014/main" val="20002"/>
                    </a:ext>
                  </a:extLst>
                </a:gridCol>
              </a:tblGrid>
              <a:tr h="292746">
                <a:tc>
                  <a:txBody>
                    <a:bodyPr/>
                    <a:lstStyle/>
                    <a:p>
                      <a:pPr algn="ctr"/>
                      <a:r>
                        <a:rPr lang="fr-FR" sz="1100" dirty="0"/>
                        <a:t>Pour un nombre de plongées illimité</a:t>
                      </a:r>
                    </a:p>
                    <a:p>
                      <a:pPr algn="ctr"/>
                      <a:r>
                        <a:rPr lang="fr-FR" sz="800" dirty="0"/>
                        <a:t>En</a:t>
                      </a:r>
                      <a:r>
                        <a:rPr lang="fr-FR" sz="800" baseline="0" dirty="0"/>
                        <a:t> encadrement, enseignement ou autonomie</a:t>
                      </a:r>
                      <a:r>
                        <a:rPr lang="fr-FR" sz="800" dirty="0"/>
                        <a:t> </a:t>
                      </a:r>
                    </a:p>
                  </a:txBody>
                  <a:tcPr marL="68580" marR="68580" marT="34290" marB="34290" anchor="ctr"/>
                </a:tc>
                <a:tc>
                  <a:txBody>
                    <a:bodyPr/>
                    <a:lstStyle/>
                    <a:p>
                      <a:pPr algn="ctr"/>
                      <a:r>
                        <a:rPr lang="fr-FR" sz="1100" dirty="0"/>
                        <a:t>Licenciés </a:t>
                      </a:r>
                    </a:p>
                    <a:p>
                      <a:pPr algn="ctr"/>
                      <a:r>
                        <a:rPr lang="fr-FR" sz="1100" dirty="0"/>
                        <a:t>au CPA</a:t>
                      </a:r>
                    </a:p>
                  </a:txBody>
                  <a:tcPr marL="68580" marR="68580" marT="34290" marB="34290" anchor="ctr"/>
                </a:tc>
                <a:tc>
                  <a:txBody>
                    <a:bodyPr/>
                    <a:lstStyle/>
                    <a:p>
                      <a:pPr algn="ctr"/>
                      <a:r>
                        <a:rPr lang="fr-FR" sz="1100" dirty="0"/>
                        <a:t>Non licenciés</a:t>
                      </a:r>
                      <a:r>
                        <a:rPr lang="fr-FR" sz="1100" baseline="0" dirty="0"/>
                        <a:t> </a:t>
                      </a:r>
                    </a:p>
                    <a:p>
                      <a:pPr algn="ctr"/>
                      <a:r>
                        <a:rPr lang="fr-FR" sz="1100" baseline="0" dirty="0"/>
                        <a:t>au CPA</a:t>
                      </a:r>
                      <a:endParaRPr lang="fr-FR" sz="1100" dirty="0"/>
                    </a:p>
                  </a:txBody>
                  <a:tcPr marL="68580" marR="68580" marT="34290" marB="34290" anchor="ctr"/>
                </a:tc>
                <a:extLst>
                  <a:ext uri="{0D108BD9-81ED-4DB2-BD59-A6C34878D82A}">
                    <a16:rowId xmlns:a16="http://schemas.microsoft.com/office/drawing/2014/main" val="10000"/>
                  </a:ext>
                </a:extLst>
              </a:tr>
              <a:tr h="258257">
                <a:tc>
                  <a:txBody>
                    <a:bodyPr/>
                    <a:lstStyle/>
                    <a:p>
                      <a:pPr algn="ctr"/>
                      <a:r>
                        <a:rPr lang="fr-FR" sz="1100" dirty="0"/>
                        <a:t>Forfait annuel</a:t>
                      </a:r>
                    </a:p>
                  </a:txBody>
                  <a:tcPr marL="68580" marR="68580" marT="34290" marB="34290" anchor="ctr"/>
                </a:tc>
                <a:tc>
                  <a:txBody>
                    <a:bodyPr/>
                    <a:lstStyle/>
                    <a:p>
                      <a:pPr algn="ctr"/>
                      <a:r>
                        <a:rPr lang="fr-FR" sz="1100" dirty="0"/>
                        <a:t>110 €</a:t>
                      </a:r>
                    </a:p>
                  </a:txBody>
                  <a:tcPr marL="68580" marR="68580" marT="34290" marB="34290" anchor="ctr"/>
                </a:tc>
                <a:tc>
                  <a:txBody>
                    <a:bodyPr/>
                    <a:lstStyle/>
                    <a:p>
                      <a:pPr algn="ctr"/>
                      <a:r>
                        <a:rPr lang="fr-FR" sz="1100" dirty="0"/>
                        <a:t>190 €</a:t>
                      </a:r>
                    </a:p>
                  </a:txBody>
                  <a:tcPr marL="68580" marR="68580" marT="34290" marB="34290" anchor="ctr"/>
                </a:tc>
                <a:extLst>
                  <a:ext uri="{0D108BD9-81ED-4DB2-BD59-A6C34878D82A}">
                    <a16:rowId xmlns:a16="http://schemas.microsoft.com/office/drawing/2014/main" val="10001"/>
                  </a:ext>
                </a:extLst>
              </a:tr>
              <a:tr h="781769">
                <a:tc gridSpan="3">
                  <a:txBody>
                    <a:bodyPr/>
                    <a:lstStyle/>
                    <a:p>
                      <a:pPr algn="l"/>
                      <a:endParaRPr lang="fr-FR" sz="1100" dirty="0"/>
                    </a:p>
                    <a:p>
                      <a:pPr algn="l"/>
                      <a:endParaRPr lang="fr-FR" sz="1100" dirty="0"/>
                    </a:p>
                  </a:txBody>
                  <a:tcPr marL="68580" marR="68580" marT="34290" marB="34290" anchor="ctr"/>
                </a:tc>
                <a:tc hMerge="1">
                  <a:txBody>
                    <a:bodyPr/>
                    <a:lstStyle/>
                    <a:p>
                      <a:pPr algn="ctr"/>
                      <a:endParaRPr lang="fr-FR" sz="1100" dirty="0"/>
                    </a:p>
                  </a:txBody>
                  <a:tcPr marL="68580" marR="68580" marT="34290" marB="34290" anchor="ctr"/>
                </a:tc>
                <a:tc hMerge="1">
                  <a:txBody>
                    <a:bodyPr/>
                    <a:lstStyle/>
                    <a:p>
                      <a:pPr algn="ctr"/>
                      <a:endParaRPr lang="fr-FR" sz="1100" dirty="0"/>
                    </a:p>
                  </a:txBody>
                  <a:tcPr marL="68580" marR="68580" marT="34290" marB="34290" anchor="ctr"/>
                </a:tc>
                <a:extLst>
                  <a:ext uri="{0D108BD9-81ED-4DB2-BD59-A6C34878D82A}">
                    <a16:rowId xmlns:a16="http://schemas.microsoft.com/office/drawing/2014/main" val="10002"/>
                  </a:ext>
                </a:extLst>
              </a:tr>
              <a:tr h="398669">
                <a:tc gridSpan="3">
                  <a:txBody>
                    <a:bodyPr/>
                    <a:lstStyle/>
                    <a:p>
                      <a:endParaRPr lang="fr-FR" sz="900" dirty="0"/>
                    </a:p>
                  </a:txBody>
                  <a:tcPr marL="68580" marR="68580" marT="34290" marB="34290"/>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
        <p:nvSpPr>
          <p:cNvPr id="6" name="Espace réservé du texte 5"/>
          <p:cNvSpPr>
            <a:spLocks noGrp="1"/>
          </p:cNvSpPr>
          <p:nvPr>
            <p:ph type="body" sz="half" idx="2"/>
          </p:nvPr>
        </p:nvSpPr>
        <p:spPr>
          <a:xfrm>
            <a:off x="4825301" y="60556"/>
            <a:ext cx="4224570" cy="6743656"/>
          </a:xfrm>
        </p:spPr>
        <p:txBody>
          <a:bodyPr>
            <a:normAutofit fontScale="85000" lnSpcReduction="20000"/>
          </a:bodyPr>
          <a:lstStyle/>
          <a:p>
            <a:r>
              <a:rPr lang="fr-FR" b="1" dirty="0"/>
              <a:t>Pourquoi cette proposition ?</a:t>
            </a:r>
          </a:p>
          <a:p>
            <a:pPr algn="just"/>
            <a:r>
              <a:rPr lang="fr-FR" sz="1400" b="1" dirty="0"/>
              <a:t>Rappel de la définition officielle du bénévolat</a:t>
            </a:r>
            <a:r>
              <a:rPr lang="fr-FR" sz="1400" dirty="0"/>
              <a:t> : c’est choisir, sans contrainte, de donner son temps, offrir son énergie et ses compétences, sans aucune contrepartie.</a:t>
            </a:r>
          </a:p>
          <a:p>
            <a:r>
              <a:rPr lang="fr-FR" sz="1400" dirty="0"/>
              <a:t>L’administration fiscale, comme la commission juridique de la FFESSM nous ont signifié par écrit que les bénévoles doivent impérativement s’acquitter d’une participation financière pour leur pratique de la plongée, y compris lorsqu’ils enseignent ou encadrent. Plus d’infos sur ce lien :   https://carrefourdesbenevoles.ffessm.fr/droits-du-benevole-statut-du-benevole</a:t>
            </a:r>
          </a:p>
          <a:p>
            <a:pPr algn="just"/>
            <a:r>
              <a:rPr lang="fr-FR" sz="1400" dirty="0"/>
              <a:t>Nous avons donc cherché la meilleure solution pour que la vie au club reste la plus proche possible de ce que nous adorons tous depuis toujours, tout en répondant aux obligations légales afin d’assurer la pérennité du club qui nous est cher.</a:t>
            </a:r>
          </a:p>
          <a:p>
            <a:pPr algn="just"/>
            <a:r>
              <a:rPr lang="fr-FR" sz="1400" dirty="0"/>
              <a:t>Nous souhaitons tous que le Club de Plongée d’Agay reste dans son statut d’association loi de 1901, donc non fiscalisé grâce à une gestion désintéressée. C’est à nous de respecter les règles qui régissent ce statut.</a:t>
            </a:r>
          </a:p>
          <a:p>
            <a:pPr algn="just"/>
            <a:r>
              <a:rPr lang="fr-FR" b="1" dirty="0"/>
              <a:t>Pour qui ? </a:t>
            </a:r>
          </a:p>
          <a:p>
            <a:pPr algn="just"/>
            <a:r>
              <a:rPr lang="fr-FR" sz="1400" dirty="0"/>
              <a:t>Pour tous ceux qui sont encadrants ou pilotes bénévoles au sein du Club de Plongée d’Agay au sens décrit plus haut. Pour vous aussi si vous vous engagez dans une formation d’encadrant au club.</a:t>
            </a:r>
          </a:p>
          <a:p>
            <a:pPr algn="just"/>
            <a:r>
              <a:rPr lang="fr-FR" b="1" dirty="0"/>
              <a:t>Pour vous, la compensation fiscale de l’état :</a:t>
            </a:r>
          </a:p>
          <a:p>
            <a:pPr algn="just"/>
            <a:r>
              <a:rPr lang="fr-FR" sz="1400" dirty="0"/>
              <a:t>Puisque vous donnez à une association, ce statut vous permet de déduire de vos impôts vos frais de déplacements pour venir aider (pour les encadrants ou pilotes). Ainsi 66% de ces montants seront déduits du montant de vos impôts sur le revenu. Nous vous fournirons les formulaires et détails pour que vous puissiez exercer ce droit que vous confère votre générosité.</a:t>
            </a:r>
          </a:p>
          <a:p>
            <a:pPr algn="just"/>
            <a:endParaRPr lang="fr-FR" sz="900" dirty="0"/>
          </a:p>
          <a:p>
            <a:pPr algn="ctr">
              <a:lnSpc>
                <a:spcPct val="120000"/>
              </a:lnSpc>
              <a:spcBef>
                <a:spcPts val="0"/>
              </a:spcBef>
            </a:pPr>
            <a:r>
              <a:rPr lang="fr-FR" b="1" dirty="0"/>
              <a:t>Merci à tous ceux qui nous aideront </a:t>
            </a:r>
          </a:p>
          <a:p>
            <a:pPr algn="ctr">
              <a:lnSpc>
                <a:spcPct val="120000"/>
              </a:lnSpc>
              <a:spcBef>
                <a:spcPts val="0"/>
              </a:spcBef>
            </a:pPr>
            <a:r>
              <a:rPr lang="fr-FR" b="1" dirty="0"/>
              <a:t>à préserver l’esprit très précieux </a:t>
            </a:r>
          </a:p>
          <a:p>
            <a:pPr algn="ctr">
              <a:lnSpc>
                <a:spcPct val="120000"/>
              </a:lnSpc>
              <a:spcBef>
                <a:spcPts val="0"/>
              </a:spcBef>
            </a:pPr>
            <a:r>
              <a:rPr lang="fr-FR" b="1" dirty="0"/>
              <a:t>du Club que Jean-Marie a su créer </a:t>
            </a:r>
          </a:p>
          <a:p>
            <a:pPr algn="ctr">
              <a:lnSpc>
                <a:spcPct val="120000"/>
              </a:lnSpc>
              <a:spcBef>
                <a:spcPts val="0"/>
              </a:spcBef>
            </a:pPr>
            <a:r>
              <a:rPr lang="fr-FR" b="1" dirty="0"/>
              <a:t>et nous offrir leur générosité </a:t>
            </a:r>
          </a:p>
          <a:p>
            <a:pPr algn="ctr">
              <a:lnSpc>
                <a:spcPct val="120000"/>
              </a:lnSpc>
              <a:spcBef>
                <a:spcPts val="0"/>
              </a:spcBef>
            </a:pPr>
            <a:r>
              <a:rPr lang="fr-FR" b="1" dirty="0"/>
              <a:t>pour assurer l’avenir et la sécurité du CPA</a:t>
            </a:r>
          </a:p>
        </p:txBody>
      </p:sp>
      <p:sp>
        <p:nvSpPr>
          <p:cNvPr id="10" name="ZoneTexte 9"/>
          <p:cNvSpPr txBox="1"/>
          <p:nvPr/>
        </p:nvSpPr>
        <p:spPr>
          <a:xfrm>
            <a:off x="106067" y="3128422"/>
            <a:ext cx="4719234" cy="3016210"/>
          </a:xfrm>
          <a:prstGeom prst="rect">
            <a:avLst/>
          </a:prstGeom>
          <a:noFill/>
        </p:spPr>
        <p:txBody>
          <a:bodyPr wrap="square" rtlCol="0">
            <a:spAutoFit/>
          </a:bodyPr>
          <a:lstStyle/>
          <a:p>
            <a:pPr algn="ctr"/>
            <a:r>
              <a:rPr lang="fr-FR" sz="1350" b="1" dirty="0"/>
              <a:t>Demande au Comité Directeur du CPA pour accès à la participation forfaitaire pour la pratique de la plongée</a:t>
            </a:r>
            <a:r>
              <a:rPr lang="fr-FR" sz="1400" dirty="0"/>
              <a:t> </a:t>
            </a:r>
          </a:p>
          <a:p>
            <a:r>
              <a:rPr lang="fr-FR" sz="1400" dirty="0"/>
              <a:t>Je soussigné(e) …………………………….……………………………….…………</a:t>
            </a:r>
          </a:p>
          <a:p>
            <a:r>
              <a:rPr lang="fr-FR" sz="1400" dirty="0"/>
              <a:t>niveau de plongée (si encadrant) …………………………………………….</a:t>
            </a:r>
          </a:p>
          <a:p>
            <a:r>
              <a:rPr lang="fr-FR" sz="1400" dirty="0"/>
              <a:t>Licencié(e) au club : …………………………………………………………………</a:t>
            </a:r>
          </a:p>
          <a:p>
            <a:r>
              <a:rPr lang="fr-FR" sz="1400" dirty="0"/>
              <a:t>Tel : …………………………………..Mail : ………………………………………...</a:t>
            </a:r>
            <a:endParaRPr lang="fr-FR" sz="1000" b="1" dirty="0"/>
          </a:p>
          <a:p>
            <a:pPr algn="just"/>
            <a:r>
              <a:rPr lang="fr-FR" sz="1200" b="1" dirty="0"/>
              <a:t>souhaite être bénévole au sein du CPA</a:t>
            </a:r>
            <a:r>
              <a:rPr lang="fr-FR" sz="1200" dirty="0"/>
              <a:t>, à ce titre, je m’engage à n’attendre aucune contrepartie pour le temps, et les compétences que je mettrai à disposition du club et de ses membres. Dans ce cadre, je sollicite auprès du Comité Directeur du Club de Plongée d’Agay, la possibilité d’accéder au règlement de mes plongées sous forme forfaitaire, dans les conditions indiquées ci-contre.</a:t>
            </a:r>
          </a:p>
          <a:p>
            <a:r>
              <a:rPr lang="fr-FR" sz="1200" dirty="0"/>
              <a:t>Fait à Agay, le ……………………………………………………….</a:t>
            </a:r>
          </a:p>
          <a:p>
            <a:r>
              <a:rPr lang="fr-FR" sz="1200" dirty="0"/>
              <a:t>Signature de l’encadrant :</a:t>
            </a:r>
          </a:p>
          <a:p>
            <a:endParaRPr lang="fr-FR" sz="1050" dirty="0"/>
          </a:p>
        </p:txBody>
      </p:sp>
      <p:sp>
        <p:nvSpPr>
          <p:cNvPr id="11" name="Rectangle à coins arrondis 10"/>
          <p:cNvSpPr/>
          <p:nvPr/>
        </p:nvSpPr>
        <p:spPr>
          <a:xfrm>
            <a:off x="2501154" y="5784330"/>
            <a:ext cx="2324148" cy="96609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fr-FR" sz="900" dirty="0"/>
              <a:t>Le …………………………………..Accord du CD : </a:t>
            </a:r>
          </a:p>
          <a:p>
            <a:r>
              <a:rPr lang="fr-FR" sz="900" dirty="0"/>
              <a:t>Signature pour le Comité Directeur :</a:t>
            </a:r>
          </a:p>
        </p:txBody>
      </p:sp>
      <p:sp>
        <p:nvSpPr>
          <p:cNvPr id="12" name="Rectangle 11"/>
          <p:cNvSpPr/>
          <p:nvPr/>
        </p:nvSpPr>
        <p:spPr>
          <a:xfrm>
            <a:off x="4494025" y="5826650"/>
            <a:ext cx="220851" cy="229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fr-FR" sz="1350"/>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374" y="99050"/>
            <a:ext cx="544614" cy="544614"/>
          </a:xfrm>
          <a:prstGeom prst="rect">
            <a:avLst/>
          </a:prstGeom>
        </p:spPr>
      </p:pic>
      <p:sp>
        <p:nvSpPr>
          <p:cNvPr id="3" name="Rectangle : coins arrondis 2">
            <a:extLst>
              <a:ext uri="{FF2B5EF4-FFF2-40B4-BE49-F238E27FC236}">
                <a16:creationId xmlns:a16="http://schemas.microsoft.com/office/drawing/2014/main" id="{DDC3EE54-F7EB-9EC3-8370-3050389A3757}"/>
              </a:ext>
            </a:extLst>
          </p:cNvPr>
          <p:cNvSpPr/>
          <p:nvPr/>
        </p:nvSpPr>
        <p:spPr>
          <a:xfrm>
            <a:off x="106067" y="5693434"/>
            <a:ext cx="1981525" cy="105699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889188289"/>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531</TotalTime>
  <Words>499</Words>
  <Application>Microsoft Office PowerPoint</Application>
  <PresentationFormat>Affichage à l'écran (4:3)</PresentationFormat>
  <Paragraphs>35</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Thème Office</vt:lpstr>
      <vt:lpstr>Club de Plongée d’Agay  FORFAIT ENCADRANT 2026 MEMBRE ENCADRANT ou PILOTE (avec Rifap)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Participation aux frais pour la pratique de la plongée FORFAIT BENEVOLE ENCADRANT ou BIENFAITEUR</dc:title>
  <dc:creator>Compte Microsoft</dc:creator>
  <cp:lastModifiedBy>Muriel Verrier</cp:lastModifiedBy>
  <cp:revision>26</cp:revision>
  <cp:lastPrinted>2023-05-26T13:03:57Z</cp:lastPrinted>
  <dcterms:created xsi:type="dcterms:W3CDTF">2023-05-21T11:27:48Z</dcterms:created>
  <dcterms:modified xsi:type="dcterms:W3CDTF">2025-12-19T22:02:05Z</dcterms:modified>
</cp:coreProperties>
</file>